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wmf" ContentType="image/x-w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wmf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56" r:id="rId2"/>
    <p:sldId id="263" r:id="rId3"/>
    <p:sldId id="262" r:id="rId4"/>
    <p:sldId id="257" r:id="rId5"/>
    <p:sldId id="258" r:id="rId6"/>
    <p:sldId id="259" r:id="rId7"/>
    <p:sldId id="260" r:id="rId8"/>
    <p:sldId id="261" r:id="rId9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02" y="-4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00EF8F1B-CD46-4438-8756-6270DE69489C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D8C24EA1-821C-4617-B396-9A3EFA644FD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1536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101F675B-31CD-4390-9795-DB74130FCA06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1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09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741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17411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5BE48700-DBDF-4302-B5DE-0164618496AE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7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9458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19459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EFA26EB5-092D-40C7-B4DB-23827A4136B7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4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6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21507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DDE86EAB-4444-4234-AEB5-AE3C10539448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3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4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23555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68A9891C-21CA-4076-A52C-C93AB63FD7A3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6</a:t>
            </a:fld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25603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69426B98-5687-4405-8B11-6F505DD5432B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7</a:t>
            </a:fld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49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0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>
              <a:spcBef>
                <a:spcPct val="0"/>
              </a:spcBef>
            </a:pPr>
            <a:endParaRPr lang="en-US" smtClean="0"/>
          </a:p>
        </p:txBody>
      </p:sp>
      <p:sp>
        <p:nvSpPr>
          <p:cNvPr id="27651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</a:pPr>
            <a:fld id="{C88A6A2B-BDD0-4445-82AD-6D745BBE2E77}" type="slidenum">
              <a:rPr lang="en-US"/>
              <a:pPr fontAlgn="base">
                <a:spcBef>
                  <a:spcPct val="0"/>
                </a:spcBef>
                <a:spcAft>
                  <a:spcPct val="0"/>
                </a:spcAft>
              </a:pPr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EC18208-45CC-4821-80BE-1D0DBAB4E3B8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351A1D-92E4-41AC-8789-C5D08304D17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41987B-E9A2-4C6B-B5BD-A0A83DD022D1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66E6F68-C592-4B90-B264-0AE2077CDE6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51B6A3-C054-4A5D-951D-E7A045DBC64A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9CAE2E3-6979-461B-998C-28F7F4F292A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47E94CA-3817-40FF-8E14-B2ADEAAFD51D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D29891-6518-49A2-9C9D-0D6EF7048BA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D9260A-3803-4743-8FED-24DD8B4DB2FA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6DF38F-2321-44AA-9DE8-81757554B02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E08684-FC67-4803-9F7F-30DE304FAB57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DC48B6-0257-417D-A3F5-606E49BD11C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0E3972-59A2-4D33-9ED7-AB338146CDCF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837A48-81FB-4C02-BD5A-8D58BE8065B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A405F8E-E74B-431B-8F83-C0D7009433DD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58958A-657A-4582-85AF-6A97C89F0F0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CBDB35-5FBE-4B62-B844-3E1232933419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FC97C9-D4B2-4FE7-967A-E03A79440F8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E488F9-DAF4-438C-8CED-E35CB2760C44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BBDE63-7663-446B-92C3-AFC438168C2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E2A699-AB82-4CE9-95C9-462296372FD2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3F511C-081A-4A5D-9E93-7F49DE0A92A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0597032-4C7F-4473-BF83-963E71EDB3BA}" type="datetimeFigureOut">
              <a:rPr lang="en-US"/>
              <a:pPr>
                <a:defRPr/>
              </a:pPr>
              <a:t>5/28/2008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3FB0CD5-33FB-4174-90AD-90EAC7D291B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esvliterarystudybible.org/search?q=Sng+4:2" TargetMode="Externa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Song of Solomon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mtClean="0">
                <a:solidFill>
                  <a:srgbClr val="898989"/>
                </a:solidFill>
              </a:rPr>
              <a:t>Week 22…Oh boy! </a:t>
            </a:r>
            <a:r>
              <a:rPr lang="en-US" smtClean="0">
                <a:solidFill>
                  <a:srgbClr val="898989"/>
                </a:solidFill>
                <a:sym typeface="Wingdings" pitchFamily="2" charset="2"/>
              </a:rPr>
              <a:t></a:t>
            </a:r>
            <a:endParaRPr lang="en-US" smtClean="0">
              <a:solidFill>
                <a:srgbClr val="898989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“7 Deadly Sins”</a:t>
            </a:r>
          </a:p>
        </p:txBody>
      </p:sp>
      <p:sp>
        <p:nvSpPr>
          <p:cNvPr id="28675" name="Rectangle 3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2438400" cy="4525963"/>
          </a:xfrm>
        </p:spPr>
        <p:txBody>
          <a:bodyPr/>
          <a:lstStyle/>
          <a:p>
            <a:r>
              <a:rPr lang="en-US" smtClean="0"/>
              <a:t>Lust</a:t>
            </a:r>
          </a:p>
          <a:p>
            <a:r>
              <a:rPr lang="en-US" smtClean="0"/>
              <a:t>Gluttony</a:t>
            </a:r>
          </a:p>
          <a:p>
            <a:r>
              <a:rPr lang="en-US" smtClean="0"/>
              <a:t>Greed</a:t>
            </a:r>
          </a:p>
          <a:p>
            <a:r>
              <a:rPr lang="en-US" smtClean="0"/>
              <a:t>Sloth</a:t>
            </a:r>
          </a:p>
          <a:p>
            <a:r>
              <a:rPr lang="en-US" smtClean="0"/>
              <a:t>Wrath</a:t>
            </a:r>
          </a:p>
          <a:p>
            <a:r>
              <a:rPr lang="en-US" smtClean="0"/>
              <a:t>Envy </a:t>
            </a:r>
          </a:p>
          <a:p>
            <a:r>
              <a:rPr lang="en-US" smtClean="0"/>
              <a:t>Pride</a:t>
            </a:r>
          </a:p>
        </p:txBody>
      </p:sp>
      <p:sp>
        <p:nvSpPr>
          <p:cNvPr id="28676" name="Rectangle 4"/>
          <p:cNvSpPr>
            <a:spLocks/>
          </p:cNvSpPr>
          <p:nvPr/>
        </p:nvSpPr>
        <p:spPr bwMode="auto">
          <a:xfrm>
            <a:off x="5791200" y="1646238"/>
            <a:ext cx="2819400" cy="45259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/>
          <a:lstStyle/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n-US" sz="3200">
                <a:latin typeface="Calibri" pitchFamily="34" charset="0"/>
              </a:rPr>
              <a:t>Chastity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n-US" sz="3200">
                <a:latin typeface="Calibri" pitchFamily="34" charset="0"/>
              </a:rPr>
              <a:t>Temperance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n-US" sz="3200">
                <a:latin typeface="Calibri" pitchFamily="34" charset="0"/>
              </a:rPr>
              <a:t>Charity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n-US" sz="3200">
                <a:latin typeface="Calibri" pitchFamily="34" charset="0"/>
              </a:rPr>
              <a:t>Diligence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n-US" sz="3200">
                <a:latin typeface="Calibri" pitchFamily="34" charset="0"/>
              </a:rPr>
              <a:t>Kindness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n-US" sz="3200">
                <a:latin typeface="Calibri" pitchFamily="34" charset="0"/>
              </a:rPr>
              <a:t>Patience</a:t>
            </a:r>
          </a:p>
          <a:p>
            <a:pPr marL="342900" indent="-342900">
              <a:spcBef>
                <a:spcPct val="20000"/>
              </a:spcBef>
              <a:buFont typeface="Arial" charset="0"/>
              <a:buChar char="•"/>
            </a:pPr>
            <a:r>
              <a:rPr lang="en-US" sz="3200">
                <a:latin typeface="Calibri" pitchFamily="34" charset="0"/>
              </a:rPr>
              <a:t>Humility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What do you think of SOS?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>
              <a:buFont typeface="Calibri" pitchFamily="34" charset="0"/>
              <a:buAutoNum type="arabicPeriod"/>
            </a:pPr>
            <a:r>
              <a:rPr lang="en-US" smtClean="0"/>
              <a:t>Allegorize/Spiritualize</a:t>
            </a:r>
          </a:p>
          <a:p>
            <a:pPr marL="914400" lvl="1" indent="-514350">
              <a:buFont typeface="Calibri" pitchFamily="34" charset="0"/>
              <a:buAutoNum type="arabicPeriod"/>
            </a:pPr>
            <a:r>
              <a:rPr lang="en-US" smtClean="0"/>
              <a:t>Christ/Church</a:t>
            </a:r>
          </a:p>
          <a:p>
            <a:pPr marL="914400" lvl="1" indent="-514350">
              <a:buFont typeface="Calibri" pitchFamily="34" charset="0"/>
              <a:buAutoNum type="arabicPeriod"/>
            </a:pPr>
            <a:r>
              <a:rPr lang="en-US" smtClean="0"/>
              <a:t>God/Israel</a:t>
            </a:r>
          </a:p>
          <a:p>
            <a:pPr marL="514350" indent="-514350">
              <a:buFont typeface="Calibri" pitchFamily="34" charset="0"/>
              <a:buAutoNum type="arabicPeriod"/>
            </a:pPr>
            <a:r>
              <a:rPr lang="en-US" smtClean="0"/>
              <a:t>Literalize</a:t>
            </a:r>
          </a:p>
          <a:p>
            <a:pPr marL="914400" lvl="1" indent="-514350">
              <a:buFont typeface="Calibri" pitchFamily="34" charset="0"/>
              <a:buAutoNum type="arabicPeriod"/>
            </a:pPr>
            <a:r>
              <a:rPr lang="en-US" smtClean="0"/>
              <a:t>When are you allowed to allegorize?</a:t>
            </a:r>
          </a:p>
          <a:p>
            <a:pPr marL="1314450" lvl="2" indent="-514350">
              <a:buFont typeface="Calibri" pitchFamily="34" charset="0"/>
              <a:buAutoNum type="arabicPeriod"/>
            </a:pPr>
            <a:r>
              <a:rPr lang="en-US" smtClean="0"/>
              <a:t>When a text’s context suggests it</a:t>
            </a:r>
          </a:p>
          <a:p>
            <a:pPr marL="1314450" lvl="2" indent="-514350">
              <a:buFont typeface="Calibri" pitchFamily="34" charset="0"/>
              <a:buAutoNum type="arabicPeriod"/>
            </a:pPr>
            <a:r>
              <a:rPr lang="en-US" smtClean="0"/>
              <a:t>When a text’s literal meaning DEMANDS it…there are no other options.</a:t>
            </a:r>
          </a:p>
          <a:p>
            <a:pPr marL="1314450" lvl="2" indent="-514350">
              <a:buFont typeface="Calibri" pitchFamily="34" charset="0"/>
              <a:buAutoNum type="arabicPeriod"/>
            </a:pPr>
            <a:r>
              <a:rPr lang="en-US" smtClean="0"/>
              <a:t>This passage does neither…	</a:t>
            </a:r>
          </a:p>
          <a:p>
            <a:pPr marL="914400" lvl="1" indent="-514350">
              <a:buFont typeface="Arial" charset="0"/>
              <a:buNone/>
            </a:pPr>
            <a:endParaRPr lang="en-US" smtClean="0"/>
          </a:p>
          <a:p>
            <a:pPr marL="914400" lvl="1" indent="-514350">
              <a:buFont typeface="Arial" charset="0"/>
              <a:buNone/>
            </a:pPr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2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2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2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7" dur="2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2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7" dur="2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2" dur="20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3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Comparisons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71600"/>
            <a:ext cx="8229600" cy="4525963"/>
          </a:xfrm>
        </p:spPr>
        <p:txBody>
          <a:bodyPr rtlCol="0">
            <a:normAutofit fontScale="85000" lnSpcReduction="10000"/>
          </a:bodyPr>
          <a:lstStyle/>
          <a:p>
            <a:pPr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/>
              <a:t>The things that the woman’s physical features have in common with the things to which they are compared are as follows: </a:t>
            </a:r>
          </a:p>
          <a:p>
            <a:pPr marL="514350" indent="-514350" fontAlgn="auto">
              <a:spcAft>
                <a:spcPts val="0"/>
              </a:spcAft>
              <a:buFont typeface="+mj-lt"/>
              <a:buAutoNum type="arabicPeriod"/>
              <a:defRPr/>
            </a:pPr>
            <a:r>
              <a:rPr lang="en-US" dirty="0"/>
              <a:t>the emotional satisfaction that both convey; </a:t>
            </a:r>
          </a:p>
          <a:p>
            <a:pPr marL="514350" indent="-514350" fontAlgn="auto">
              <a:spcAft>
                <a:spcPts val="0"/>
              </a:spcAft>
              <a:buFont typeface="+mj-lt"/>
              <a:buAutoNum type="arabicPeriod"/>
              <a:defRPr/>
            </a:pPr>
            <a:r>
              <a:rPr lang="en-US" dirty="0"/>
              <a:t>the superlative value of both (a tower of David is a tower par excellence, for example); </a:t>
            </a:r>
          </a:p>
          <a:p>
            <a:pPr marL="514350" indent="-514350" fontAlgn="auto">
              <a:spcAft>
                <a:spcPts val="0"/>
              </a:spcAft>
              <a:buFont typeface="+mj-lt"/>
              <a:buAutoNum type="arabicPeriod"/>
              <a:defRPr/>
            </a:pPr>
            <a:r>
              <a:rPr lang="en-US" dirty="0"/>
              <a:t>certain qualities that both have in common. </a:t>
            </a:r>
          </a:p>
          <a:p>
            <a:pPr marL="514350" indent="-514350" fontAlgn="auto">
              <a:spcAft>
                <a:spcPts val="0"/>
              </a:spcAft>
              <a:buFont typeface="Arial" pitchFamily="34" charset="0"/>
              <a:buNone/>
              <a:defRPr/>
            </a:pPr>
            <a:r>
              <a:rPr lang="en-US" dirty="0"/>
              <a:t>An example of the latter is the comparison of the woman’s teeth to lambs in </a:t>
            </a:r>
            <a:r>
              <a:rPr lang="en-US" dirty="0">
                <a:hlinkClick r:id="rId3" tooltip="Sng 4:2"/>
              </a:rPr>
              <a:t>verse 2</a:t>
            </a:r>
            <a:r>
              <a:rPr lang="en-US" dirty="0"/>
              <a:t>: on the strength of the comparison, we can experience the qualities of whiteness, wetness, symmetry, and completeness.</a:t>
            </a:r>
          </a:p>
        </p:txBody>
      </p:sp>
      <p:sp>
        <p:nvSpPr>
          <p:cNvPr id="18435" name="Rectangle 3"/>
          <p:cNvSpPr>
            <a:spLocks noChangeArrowheads="1"/>
          </p:cNvSpPr>
          <p:nvPr/>
        </p:nvSpPr>
        <p:spPr bwMode="auto">
          <a:xfrm>
            <a:off x="381000" y="6335713"/>
            <a:ext cx="845820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US" i="1">
                <a:latin typeface="Calibri" pitchFamily="34" charset="0"/>
              </a:rPr>
              <a:t>http://www.esvliterarystudybible.org/search?q=Song+of+Solomon+4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1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143000"/>
          </a:xfrm>
        </p:spPr>
        <p:txBody>
          <a:bodyPr/>
          <a:lstStyle/>
          <a:p>
            <a:r>
              <a:rPr lang="en-US" smtClean="0"/>
              <a:t>SOS: The Ring Structure</a:t>
            </a:r>
          </a:p>
        </p:txBody>
      </p:sp>
      <p:pic>
        <p:nvPicPr>
          <p:cNvPr id="20482" name="Picture 2" descr="C:\Users\Hiatts\AppData\Local\Microsoft\Windows\Temporary Internet Files\Content.IE5\3J6T5Q2I\MPj03848250000[1]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68325" y="1647825"/>
            <a:ext cx="7889875" cy="4981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5" name="Rectangle 4"/>
          <p:cNvSpPr/>
          <p:nvPr/>
        </p:nvSpPr>
        <p:spPr>
          <a:xfrm>
            <a:off x="2438400" y="1066800"/>
            <a:ext cx="4222503" cy="923330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+mn-lt"/>
              </a:rPr>
              <a:t>Falling in Love</a:t>
            </a:r>
          </a:p>
        </p:txBody>
      </p:sp>
      <p:sp>
        <p:nvSpPr>
          <p:cNvPr id="7" name="Rectangle 6"/>
          <p:cNvSpPr/>
          <p:nvPr/>
        </p:nvSpPr>
        <p:spPr>
          <a:xfrm>
            <a:off x="5165142" y="2353270"/>
            <a:ext cx="3750258" cy="923330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+mn-lt"/>
              </a:rPr>
              <a:t>Descriptions</a:t>
            </a:r>
          </a:p>
        </p:txBody>
      </p:sp>
      <p:sp>
        <p:nvSpPr>
          <p:cNvPr id="8" name="Rectangle 7"/>
          <p:cNvSpPr/>
          <p:nvPr/>
        </p:nvSpPr>
        <p:spPr>
          <a:xfrm>
            <a:off x="3581400" y="5715000"/>
            <a:ext cx="3701654" cy="923330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+mn-lt"/>
              </a:rPr>
              <a:t>Anticipation</a:t>
            </a:r>
          </a:p>
        </p:txBody>
      </p:sp>
      <p:sp>
        <p:nvSpPr>
          <p:cNvPr id="9" name="Rectangle 8"/>
          <p:cNvSpPr/>
          <p:nvPr/>
        </p:nvSpPr>
        <p:spPr>
          <a:xfrm>
            <a:off x="0" y="2971800"/>
            <a:ext cx="3750258" cy="923330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  <a:latin typeface="+mn-lt"/>
              </a:rPr>
              <a:t>Descriptions</a:t>
            </a:r>
          </a:p>
        </p:txBody>
      </p:sp>
      <p:sp>
        <p:nvSpPr>
          <p:cNvPr id="10" name="Rectangle 9"/>
          <p:cNvSpPr/>
          <p:nvPr/>
        </p:nvSpPr>
        <p:spPr>
          <a:xfrm>
            <a:off x="3152296" y="2967335"/>
            <a:ext cx="3096104" cy="1908215"/>
          </a:xfrm>
          <a:prstGeom prst="rect">
            <a:avLst/>
          </a:prstGeom>
          <a:noFill/>
        </p:spPr>
        <p:txBody>
          <a:bodyPr wrap="none"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+mn-lt"/>
              </a:rPr>
              <a:t>Climax:</a:t>
            </a:r>
            <a:br>
              <a:rPr lang="en-US" sz="5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+mn-lt"/>
              </a:rPr>
            </a:br>
            <a:r>
              <a:rPr lang="en-US" sz="32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+mn-lt"/>
              </a:rPr>
              <a:t>SOS 8:6-7</a:t>
            </a:r>
            <a:br>
              <a:rPr lang="en-US" sz="32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+mn-lt"/>
              </a:rPr>
            </a:br>
            <a:r>
              <a:rPr lang="en-US" sz="32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  <a:latin typeface="+mn-lt"/>
              </a:rPr>
              <a:t>Set me as a seal..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0" dur="10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3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3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6" dur="1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3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5000"/>
                                  </p:iterate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34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76200" y="1447800"/>
          <a:ext cx="8991600" cy="3770313"/>
        </p:xfrm>
        <a:graphic>
          <a:graphicData uri="http://schemas.openxmlformats.org/drawingml/2006/table">
            <a:tbl>
              <a:tblPr/>
              <a:tblGrid>
                <a:gridCol w="1295401"/>
                <a:gridCol w="1371600"/>
                <a:gridCol w="1752600"/>
                <a:gridCol w="1905000"/>
                <a:gridCol w="2667000"/>
              </a:tblGrid>
              <a:tr h="457203">
                <a:tc>
                  <a:txBody>
                    <a:bodyPr/>
                    <a:lstStyle/>
                    <a:p>
                      <a:pPr algn="l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 dirty="0"/>
                        <a:t>FOCUS</a:t>
                      </a:r>
                      <a:endParaRPr lang="en-US" sz="1800" dirty="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 dirty="0"/>
                        <a:t>BEGINNING OF LOVE</a:t>
                      </a:r>
                      <a:endParaRPr lang="en-US" sz="1800" dirty="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BROADENING OF LOVE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</a:tr>
              <a:tr h="533400">
                <a:tc>
                  <a:txBody>
                    <a:bodyPr/>
                    <a:lstStyle/>
                    <a:p>
                      <a:pPr algn="l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REFERENCE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 dirty="0">
                          <a:solidFill>
                            <a:srgbClr val="000080"/>
                          </a:solidFill>
                        </a:rPr>
                        <a:t>1:1</a:t>
                      </a:r>
                      <a:r>
                        <a:rPr lang="en-US" sz="1800" b="1" dirty="0"/>
                        <a:t> </a:t>
                      </a:r>
                      <a:endParaRPr lang="en-US" sz="1800" dirty="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 dirty="0">
                          <a:solidFill>
                            <a:srgbClr val="000080"/>
                          </a:solidFill>
                        </a:rPr>
                        <a:t>3:6</a:t>
                      </a:r>
                      <a:r>
                        <a:rPr lang="en-US" sz="1800" b="1" dirty="0"/>
                        <a:t> ——————-</a:t>
                      </a:r>
                      <a:endParaRPr lang="en-US" sz="1800" dirty="0"/>
                    </a:p>
                  </a:txBody>
                  <a:tcPr marL="22313" marR="22313" marT="16066" marB="16066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 dirty="0">
                          <a:solidFill>
                            <a:srgbClr val="000080"/>
                          </a:solidFill>
                        </a:rPr>
                        <a:t>5:2</a:t>
                      </a:r>
                      <a:r>
                        <a:rPr lang="en-US" sz="1800" b="1" dirty="0"/>
                        <a:t> ——————</a:t>
                      </a:r>
                      <a:endParaRPr lang="en-US" sz="1800" dirty="0"/>
                    </a:p>
                  </a:txBody>
                  <a:tcPr marL="22313" marR="22313" marT="16066" marB="16066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 dirty="0">
                          <a:solidFill>
                            <a:srgbClr val="000080"/>
                          </a:solidFill>
                        </a:rPr>
                        <a:t>7:11</a:t>
                      </a:r>
                      <a:r>
                        <a:rPr lang="en-US" sz="1800" b="1" dirty="0"/>
                        <a:t> ————— </a:t>
                      </a:r>
                      <a:r>
                        <a:rPr lang="en-US" sz="1800" b="1" dirty="0">
                          <a:solidFill>
                            <a:srgbClr val="000080"/>
                          </a:solidFill>
                        </a:rPr>
                        <a:t>8:14</a:t>
                      </a:r>
                      <a:endParaRPr lang="en-US" sz="1800" dirty="0"/>
                    </a:p>
                  </a:txBody>
                  <a:tcPr marL="22313" marR="22313" marT="16066" marB="16066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297458">
                <a:tc>
                  <a:txBody>
                    <a:bodyPr/>
                    <a:lstStyle/>
                    <a:p>
                      <a:pPr algn="l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DIVISION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FALLING IN LOVE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UNITED IN LOVE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 dirty="0"/>
                        <a:t>STRUGGLING IN LOVE</a:t>
                      </a:r>
                      <a:endParaRPr lang="en-US" sz="1800" dirty="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GROWING IN LOVE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41407">
                <a:tc>
                  <a:txBody>
                    <a:bodyPr/>
                    <a:lstStyle/>
                    <a:p>
                      <a:pPr algn="l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TOPIC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COURTSHIP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WEDDING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PROBLEM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PROGRESS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41407">
                <a:tc>
                  <a:txBody>
                    <a:bodyPr/>
                    <a:lstStyle/>
                    <a:p>
                      <a:pPr algn="l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FOSTERING OF LOVE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FULFILLMENT OF LOVE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/>
                        <a:t>FRUSTRATION OF LOVE</a:t>
                      </a:r>
                      <a:endParaRPr lang="en-US" sz="180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t">
                        <a:spcBef>
                          <a:spcPts val="700"/>
                        </a:spcBef>
                        <a:spcAft>
                          <a:spcPts val="700"/>
                        </a:spcAft>
                      </a:pPr>
                      <a:r>
                        <a:rPr lang="en-US" sz="1800" b="1" dirty="0"/>
                        <a:t>FAITHFULNESS OF LOVE</a:t>
                      </a:r>
                      <a:endParaRPr lang="en-US" sz="1800" dirty="0"/>
                    </a:p>
                  </a:txBody>
                  <a:tcPr marL="22313" marR="22313" marT="16066" marB="16066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Title 1"/>
          <p:cNvSpPr>
            <a:spLocks noGrp="1"/>
          </p:cNvSpPr>
          <p:nvPr>
            <p:ph type="title"/>
          </p:nvPr>
        </p:nvSpPr>
        <p:spPr>
          <a:xfrm>
            <a:off x="457200" y="76200"/>
            <a:ext cx="8229600" cy="1143000"/>
          </a:xfrm>
        </p:spPr>
        <p:txBody>
          <a:bodyPr/>
          <a:lstStyle/>
          <a:p>
            <a:pPr algn="l"/>
            <a:r>
              <a:rPr lang="en-US" smtClean="0"/>
              <a:t>The Bible and Love</a:t>
            </a:r>
          </a:p>
        </p:txBody>
      </p:sp>
      <p:graphicFrame>
        <p:nvGraphicFramePr>
          <p:cNvPr id="4" name="Table 3"/>
          <p:cNvGraphicFramePr>
            <a:graphicFrameLocks noGrp="1"/>
          </p:cNvGraphicFramePr>
          <p:nvPr/>
        </p:nvGraphicFramePr>
        <p:xfrm>
          <a:off x="152400" y="1126324"/>
          <a:ext cx="8763000" cy="5565472"/>
        </p:xfrm>
        <a:graphic>
          <a:graphicData uri="http://schemas.openxmlformats.org/drawingml/2006/table">
            <a:tbl>
              <a:tblPr>
                <a:tableStyleId>{35758FB7-9AC5-4552-8A53-C91805E547FA}</a:tableStyleId>
              </a:tblPr>
              <a:tblGrid>
                <a:gridCol w="2212880"/>
                <a:gridCol w="6550120"/>
              </a:tblGrid>
              <a:tr h="441739"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 dirty="0"/>
                        <a:t>Isaac and </a:t>
                      </a:r>
                      <a:r>
                        <a:rPr lang="en-US" sz="1800" dirty="0" err="1"/>
                        <a:t>Rebekah</a:t>
                      </a:r>
                      <a:endParaRPr lang="en-US" sz="1800" dirty="0"/>
                    </a:p>
                    <a:p>
                      <a:pPr algn="l" fontAlgn="t"/>
                      <a:r>
                        <a:rPr lang="en-US" sz="1800" dirty="0"/>
                        <a:t>(Gen. 24:1–67)</a:t>
                      </a:r>
                    </a:p>
                  </a:txBody>
                  <a:tcPr marL="30676" marR="30676" marT="22087" marB="22087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A father seeks and finds a wife for his son, and the young couple love each other deeply.</a:t>
                      </a:r>
                    </a:p>
                  </a:txBody>
                  <a:tcPr marL="30676" marR="30676" marT="22087" marB="22087"/>
                </a:tc>
              </a:tr>
              <a:tr h="441739"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Jacob and Rachel</a:t>
                      </a:r>
                    </a:p>
                    <a:p>
                      <a:pPr algn="l" fontAlgn="t"/>
                      <a:r>
                        <a:rPr lang="en-US" sz="1800"/>
                        <a:t>(Gen. 29:1–30)</a:t>
                      </a:r>
                    </a:p>
                  </a:txBody>
                  <a:tcPr marL="30676" marR="30676" marT="22087" marB="22087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 dirty="0"/>
                        <a:t>Jacob labors 14 years for his father-in-law in order to gain Rachel as his wife.</a:t>
                      </a:r>
                    </a:p>
                  </a:txBody>
                  <a:tcPr marL="30676" marR="30676" marT="22087" marB="22087"/>
                </a:tc>
              </a:tr>
              <a:tr h="441739"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Boaz and Ruth</a:t>
                      </a:r>
                    </a:p>
                    <a:p>
                      <a:pPr algn="l" fontAlgn="t"/>
                      <a:r>
                        <a:rPr lang="en-US" sz="1800"/>
                        <a:t>(Ruth 3–4)</a:t>
                      </a:r>
                    </a:p>
                  </a:txBody>
                  <a:tcPr marL="30676" marR="30676" marT="22087" marB="22087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Legal technicalities bring together a Moabite widow and a wealthy landowner of Bethlehem, and through them a king is descended.</a:t>
                      </a:r>
                    </a:p>
                  </a:txBody>
                  <a:tcPr marL="30676" marR="30676" marT="22087" marB="22087"/>
                </a:tc>
              </a:tr>
              <a:tr h="574261"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Elkanah and Hannah</a:t>
                      </a:r>
                    </a:p>
                    <a:p>
                      <a:pPr algn="l" fontAlgn="t"/>
                      <a:r>
                        <a:rPr lang="en-US" sz="1800"/>
                        <a:t>(1 Sam. 1–2)</a:t>
                      </a:r>
                    </a:p>
                  </a:txBody>
                  <a:tcPr marL="30676" marR="30676" marT="22087" marB="22087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A woman is loved by her husband despite being childless, and God eventually blesses her with the birth of a son, who becomes a mighty judge over Israel.</a:t>
                      </a:r>
                    </a:p>
                  </a:txBody>
                  <a:tcPr marL="30676" marR="30676" marT="22087" marB="22087"/>
                </a:tc>
              </a:tr>
              <a:tr h="574261"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David and Michal</a:t>
                      </a:r>
                    </a:p>
                    <a:p>
                      <a:pPr algn="l" fontAlgn="t"/>
                      <a:r>
                        <a:rPr lang="en-US" sz="1800"/>
                        <a:t>(1 Sam. 18:20–30)</a:t>
                      </a:r>
                    </a:p>
                  </a:txBody>
                  <a:tcPr marL="30676" marR="30676" marT="22087" marB="22087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Genuine love is manipulated by a jealous king, but instead of ridding himself of his nemesis, the ruler gains a son-in-law.</a:t>
                      </a:r>
                    </a:p>
                  </a:txBody>
                  <a:tcPr marL="30676" marR="30676" marT="22087" marB="22087"/>
                </a:tc>
              </a:tr>
              <a:tr h="574261"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Solomon and the Shulamite</a:t>
                      </a:r>
                    </a:p>
                    <a:p>
                      <a:pPr algn="l" fontAlgn="t"/>
                      <a:r>
                        <a:rPr lang="en-US" sz="1800"/>
                        <a:t>(Song of Solomon)</a:t>
                      </a:r>
                    </a:p>
                  </a:txBody>
                  <a:tcPr marL="30676" marR="30676" marT="22087" marB="22087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The commitments and delights of two lovers are told in a beautiful romantic poem.</a:t>
                      </a:r>
                    </a:p>
                  </a:txBody>
                  <a:tcPr marL="30676" marR="30676" marT="22087" marB="22087"/>
                </a:tc>
              </a:tr>
              <a:tr h="441739"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Hosea and Gomer</a:t>
                      </a:r>
                    </a:p>
                    <a:p>
                      <a:pPr algn="l" fontAlgn="t"/>
                      <a:r>
                        <a:rPr lang="en-US" sz="1800"/>
                        <a:t>(Hos. 1:1–3:5)</a:t>
                      </a:r>
                    </a:p>
                  </a:txBody>
                  <a:tcPr marL="30676" marR="30676" marT="22087" marB="22087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God calls the prophet Hosea to seek out his adulterous spouse and restore the relationship despite what she has done.</a:t>
                      </a:r>
                    </a:p>
                  </a:txBody>
                  <a:tcPr marL="30676" marR="30676" marT="22087" marB="22087"/>
                </a:tc>
              </a:tr>
              <a:tr h="574261"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/>
                        <a:t>Christ and the Church</a:t>
                      </a:r>
                    </a:p>
                    <a:p>
                      <a:pPr algn="l" fontAlgn="t"/>
                      <a:r>
                        <a:rPr lang="en-US" sz="1800"/>
                        <a:t>(Eph. 5:25–33)</a:t>
                      </a:r>
                    </a:p>
                  </a:txBody>
                  <a:tcPr marL="30676" marR="30676" marT="22087" marB="22087"/>
                </a:tc>
                <a:tc>
                  <a:txBody>
                    <a:bodyPr/>
                    <a:lstStyle/>
                    <a:p>
                      <a:pPr algn="l" fontAlgn="t"/>
                      <a:r>
                        <a:rPr lang="en-US" sz="1800" dirty="0"/>
                        <a:t>Having won His bride’s salvation from sin, Christ loves and serves her as His own body, thereby setting an example for human husbands everywhere.</a:t>
                      </a:r>
                    </a:p>
                  </a:txBody>
                  <a:tcPr marL="30676" marR="30676" marT="22087" marB="22087"/>
                </a:tc>
              </a:tr>
            </a:tbl>
          </a:graphicData>
        </a:graphic>
      </p:graphicFrame>
      <p:sp>
        <p:nvSpPr>
          <p:cNvPr id="6" name="Rectangle 5"/>
          <p:cNvSpPr/>
          <p:nvPr/>
        </p:nvSpPr>
        <p:spPr>
          <a:xfrm>
            <a:off x="6096000" y="76200"/>
            <a:ext cx="2794355" cy="923330"/>
          </a:xfrm>
          <a:prstGeom prst="rect">
            <a:avLst/>
          </a:prstGeom>
          <a:noFill/>
        </p:spPr>
        <p:txBody>
          <a:bodyPr wrap="none"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5400" b="1" spc="50" dirty="0">
                <a:ln w="12700" cmpd="sng">
                  <a:solidFill>
                    <a:schemeClr val="accent6">
                      <a:satMod val="120000"/>
                      <a:shade val="80000"/>
                    </a:schemeClr>
                  </a:solidFill>
                  <a:prstDash val="solid"/>
                </a:ln>
                <a:solidFill>
                  <a:schemeClr val="accent6">
                    <a:tint val="1000"/>
                  </a:schemeClr>
                </a:solidFill>
                <a:effectLst>
                  <a:glow rad="53100">
                    <a:schemeClr val="accent6">
                      <a:satMod val="180000"/>
                      <a:alpha val="30000"/>
                    </a:schemeClr>
                  </a:glow>
                </a:effectLst>
                <a:latin typeface="+mn-lt"/>
              </a:rPr>
              <a:t>Heb 13:4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76200" y="117475"/>
            <a:ext cx="5029200" cy="6186488"/>
          </a:xfrm>
          <a:prstGeom prst="rect">
            <a:avLst/>
          </a:prstGeom>
        </p:spPr>
        <p:txBody>
          <a:bodyPr>
            <a:spAutoFit/>
          </a:bodyPr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</a:t>
            </a:r>
            <a:r>
              <a:rPr lang="en-US" dirty="0" err="1">
                <a:latin typeface="+mn-lt"/>
              </a:rPr>
              <a:t>Prov</a:t>
            </a:r>
            <a:r>
              <a:rPr lang="en-US" dirty="0">
                <a:latin typeface="+mn-lt"/>
              </a:rPr>
              <a:t> 5:</a:t>
            </a:r>
            <a:r>
              <a:rPr lang="en-US" b="1" baseline="30000" dirty="0">
                <a:latin typeface="+mn-lt"/>
              </a:rPr>
              <a:t>15</a:t>
            </a:r>
            <a:r>
              <a:rPr lang="en-US" dirty="0">
                <a:latin typeface="+mn-lt"/>
              </a:rPr>
              <a:t>     Drink </a:t>
            </a:r>
            <a:r>
              <a:rPr lang="en-US" i="1" baseline="30000" dirty="0" err="1">
                <a:latin typeface="+mn-lt"/>
                <a:hlinkClick r:id=""/>
              </a:rPr>
              <a:t>o</a:t>
            </a:r>
            <a:r>
              <a:rPr lang="en-US" dirty="0" err="1">
                <a:latin typeface="+mn-lt"/>
              </a:rPr>
              <a:t>﻿water</a:t>
            </a:r>
            <a:r>
              <a:rPr lang="en-US" dirty="0">
                <a:latin typeface="+mn-lt"/>
              </a:rPr>
              <a:t> from your own cistern,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flowing water from your own well.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</a:t>
            </a:r>
            <a:r>
              <a:rPr lang="en-US" b="1" baseline="30000" dirty="0">
                <a:latin typeface="+mn-lt"/>
              </a:rPr>
              <a:t>16</a:t>
            </a:r>
            <a:r>
              <a:rPr lang="en-US" dirty="0">
                <a:latin typeface="+mn-lt"/>
              </a:rPr>
              <a:t>     Should your </a:t>
            </a:r>
            <a:r>
              <a:rPr lang="en-US" i="1" baseline="30000" dirty="0" err="1">
                <a:latin typeface="+mn-lt"/>
                <a:hlinkClick r:id=""/>
              </a:rPr>
              <a:t>p</a:t>
            </a:r>
            <a:r>
              <a:rPr lang="en-US" dirty="0" err="1">
                <a:latin typeface="+mn-lt"/>
              </a:rPr>
              <a:t>﻿springs</a:t>
            </a:r>
            <a:r>
              <a:rPr lang="en-US" dirty="0">
                <a:latin typeface="+mn-lt"/>
              </a:rPr>
              <a:t> be scattered abroad,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streams of water </a:t>
            </a:r>
            <a:r>
              <a:rPr lang="en-US" i="1" baseline="30000" dirty="0" err="1">
                <a:latin typeface="+mn-lt"/>
                <a:hlinkClick r:id=""/>
              </a:rPr>
              <a:t>q</a:t>
            </a:r>
            <a:r>
              <a:rPr lang="en-US" dirty="0" err="1">
                <a:latin typeface="+mn-lt"/>
              </a:rPr>
              <a:t>﻿in</a:t>
            </a:r>
            <a:r>
              <a:rPr lang="en-US" dirty="0">
                <a:latin typeface="+mn-lt"/>
              </a:rPr>
              <a:t> the streets?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</a:t>
            </a:r>
            <a:r>
              <a:rPr lang="en-US" b="1" baseline="30000" dirty="0">
                <a:latin typeface="+mn-lt"/>
              </a:rPr>
              <a:t>17</a:t>
            </a:r>
            <a:r>
              <a:rPr lang="en-US" dirty="0">
                <a:latin typeface="+mn-lt"/>
              </a:rPr>
              <a:t>     </a:t>
            </a:r>
            <a:r>
              <a:rPr lang="en-US" i="1" baseline="30000" dirty="0" err="1">
                <a:latin typeface="+mn-lt"/>
                <a:hlinkClick r:id=""/>
              </a:rPr>
              <a:t>r</a:t>
            </a:r>
            <a:r>
              <a:rPr lang="en-US" dirty="0" err="1">
                <a:latin typeface="+mn-lt"/>
              </a:rPr>
              <a:t>﻿Let</a:t>
            </a:r>
            <a:r>
              <a:rPr lang="en-US" dirty="0">
                <a:latin typeface="+mn-lt"/>
              </a:rPr>
              <a:t> them be for yourself alone,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and not for strangers with you.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</a:t>
            </a:r>
            <a:r>
              <a:rPr lang="en-US" b="1" baseline="30000" dirty="0">
                <a:latin typeface="+mn-lt"/>
              </a:rPr>
              <a:t>18</a:t>
            </a:r>
            <a:r>
              <a:rPr lang="en-US" dirty="0">
                <a:latin typeface="+mn-lt"/>
              </a:rPr>
              <a:t>     Let your </a:t>
            </a:r>
            <a:r>
              <a:rPr lang="en-US" i="1" baseline="30000" dirty="0" err="1">
                <a:latin typeface="+mn-lt"/>
                <a:hlinkClick r:id=""/>
              </a:rPr>
              <a:t>o</a:t>
            </a:r>
            <a:r>
              <a:rPr lang="en-US" dirty="0" err="1">
                <a:latin typeface="+mn-lt"/>
              </a:rPr>
              <a:t>﻿fountain</a:t>
            </a:r>
            <a:r>
              <a:rPr lang="en-US" dirty="0">
                <a:latin typeface="+mn-lt"/>
              </a:rPr>
              <a:t> be blessed,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and </a:t>
            </a:r>
            <a:r>
              <a:rPr lang="en-US" i="1" baseline="30000" dirty="0" err="1">
                <a:latin typeface="+mn-lt"/>
                <a:hlinkClick r:id=""/>
              </a:rPr>
              <a:t>s</a:t>
            </a:r>
            <a:r>
              <a:rPr lang="en-US" dirty="0" err="1">
                <a:latin typeface="+mn-lt"/>
              </a:rPr>
              <a:t>﻿rejoice</a:t>
            </a:r>
            <a:r>
              <a:rPr lang="en-US" dirty="0">
                <a:latin typeface="+mn-lt"/>
              </a:rPr>
              <a:t> in </a:t>
            </a:r>
            <a:r>
              <a:rPr lang="en-US" i="1" baseline="30000" dirty="0" err="1">
                <a:latin typeface="+mn-lt"/>
                <a:hlinkClick r:id=""/>
              </a:rPr>
              <a:t>t</a:t>
            </a:r>
            <a:r>
              <a:rPr lang="en-US" dirty="0" err="1">
                <a:latin typeface="+mn-lt"/>
              </a:rPr>
              <a:t>﻿the</a:t>
            </a:r>
            <a:r>
              <a:rPr lang="en-US" dirty="0">
                <a:latin typeface="+mn-lt"/>
              </a:rPr>
              <a:t> wife of your youth,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</a:t>
            </a:r>
            <a:r>
              <a:rPr lang="en-US" b="1" baseline="30000" dirty="0">
                <a:latin typeface="+mn-lt"/>
              </a:rPr>
              <a:t>19</a:t>
            </a:r>
            <a:r>
              <a:rPr lang="en-US" dirty="0">
                <a:latin typeface="+mn-lt"/>
              </a:rPr>
              <a:t>     a lovely </a:t>
            </a:r>
            <a:r>
              <a:rPr lang="en-US" i="1" baseline="30000" dirty="0" err="1">
                <a:latin typeface="+mn-lt"/>
                <a:hlinkClick r:id=""/>
              </a:rPr>
              <a:t>u</a:t>
            </a:r>
            <a:r>
              <a:rPr lang="en-US" dirty="0" err="1">
                <a:latin typeface="+mn-lt"/>
              </a:rPr>
              <a:t>﻿deer</a:t>
            </a:r>
            <a:r>
              <a:rPr lang="en-US" dirty="0">
                <a:latin typeface="+mn-lt"/>
              </a:rPr>
              <a:t>, a graceful doe.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     Let her breasts </a:t>
            </a:r>
            <a:r>
              <a:rPr lang="en-US" i="1" baseline="30000" dirty="0" err="1">
                <a:latin typeface="+mn-lt"/>
                <a:hlinkClick r:id=""/>
              </a:rPr>
              <a:t>v</a:t>
            </a:r>
            <a:r>
              <a:rPr lang="en-US" dirty="0" err="1">
                <a:latin typeface="+mn-lt"/>
              </a:rPr>
              <a:t>﻿fill</a:t>
            </a:r>
            <a:r>
              <a:rPr lang="en-US" dirty="0">
                <a:latin typeface="+mn-lt"/>
              </a:rPr>
              <a:t> you at all times with delight;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be intoxicated﻿</a:t>
            </a:r>
            <a:r>
              <a:rPr lang="en-US" i="1" baseline="30000" dirty="0">
                <a:latin typeface="+mn-lt"/>
                <a:hlinkClick r:id=""/>
              </a:rPr>
              <a:t>4</a:t>
            </a:r>
            <a:r>
              <a:rPr lang="en-US" dirty="0">
                <a:latin typeface="+mn-lt"/>
              </a:rPr>
              <a:t> always in her love.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</a:t>
            </a:r>
            <a:r>
              <a:rPr lang="en-US" b="1" baseline="30000" dirty="0">
                <a:latin typeface="+mn-lt"/>
              </a:rPr>
              <a:t>20</a:t>
            </a:r>
            <a:r>
              <a:rPr lang="en-US" dirty="0">
                <a:latin typeface="+mn-lt"/>
              </a:rPr>
              <a:t>     Why should you be intoxicated, my son, with </a:t>
            </a:r>
            <a:r>
              <a:rPr lang="en-US" i="1" baseline="30000" dirty="0" err="1">
                <a:latin typeface="+mn-lt"/>
                <a:hlinkClick r:id=""/>
              </a:rPr>
              <a:t>w</a:t>
            </a:r>
            <a:r>
              <a:rPr lang="en-US" dirty="0" err="1">
                <a:latin typeface="+mn-lt"/>
              </a:rPr>
              <a:t>﻿a</a:t>
            </a:r>
            <a:r>
              <a:rPr lang="en-US" dirty="0">
                <a:latin typeface="+mn-lt"/>
              </a:rPr>
              <a:t> forbidden woman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and embrace the bosom of </a:t>
            </a:r>
            <a:r>
              <a:rPr lang="en-US" i="1" baseline="30000" dirty="0" err="1">
                <a:latin typeface="+mn-lt"/>
              </a:rPr>
              <a:t>w</a:t>
            </a:r>
            <a:r>
              <a:rPr lang="en-US" dirty="0" err="1">
                <a:latin typeface="+mn-lt"/>
              </a:rPr>
              <a:t>﻿an</a:t>
            </a:r>
            <a:r>
              <a:rPr lang="en-US" dirty="0">
                <a:latin typeface="+mn-lt"/>
              </a:rPr>
              <a:t> adulteress?﻿</a:t>
            </a:r>
            <a:r>
              <a:rPr lang="en-US" i="1" baseline="30000" dirty="0">
                <a:latin typeface="+mn-lt"/>
                <a:hlinkClick r:id=""/>
              </a:rPr>
              <a:t>5</a:t>
            </a:r>
            <a:r>
              <a:rPr lang="en-US" dirty="0">
                <a:latin typeface="+mn-lt"/>
              </a:rPr>
              <a:t>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</a:t>
            </a:r>
            <a:r>
              <a:rPr lang="en-US" b="1" baseline="30000" dirty="0">
                <a:latin typeface="+mn-lt"/>
              </a:rPr>
              <a:t>21</a:t>
            </a:r>
            <a:r>
              <a:rPr lang="en-US" dirty="0">
                <a:latin typeface="+mn-lt"/>
              </a:rPr>
              <a:t>     For </a:t>
            </a:r>
            <a:r>
              <a:rPr lang="en-US" i="1" baseline="30000" dirty="0" err="1">
                <a:latin typeface="+mn-lt"/>
                <a:hlinkClick r:id=""/>
              </a:rPr>
              <a:t>x</a:t>
            </a:r>
            <a:r>
              <a:rPr lang="en-US" dirty="0" err="1">
                <a:latin typeface="+mn-lt"/>
              </a:rPr>
              <a:t>﻿a</a:t>
            </a:r>
            <a:r>
              <a:rPr lang="en-US" dirty="0">
                <a:latin typeface="+mn-lt"/>
              </a:rPr>
              <a:t> man’s ways are </a:t>
            </a:r>
            <a:r>
              <a:rPr lang="en-US" i="1" baseline="30000" dirty="0" err="1">
                <a:latin typeface="+mn-lt"/>
                <a:hlinkClick r:id=""/>
              </a:rPr>
              <a:t>y</a:t>
            </a:r>
            <a:r>
              <a:rPr lang="en-US" dirty="0" err="1">
                <a:latin typeface="+mn-lt"/>
              </a:rPr>
              <a:t>﻿before</a:t>
            </a:r>
            <a:r>
              <a:rPr lang="en-US" dirty="0">
                <a:latin typeface="+mn-lt"/>
              </a:rPr>
              <a:t> the eyes of the </a:t>
            </a:r>
            <a:r>
              <a:rPr lang="en-US" cap="small" dirty="0">
                <a:latin typeface="+mn-lt"/>
              </a:rPr>
              <a:t>Lord</a:t>
            </a:r>
            <a:r>
              <a:rPr lang="en-US" dirty="0">
                <a:latin typeface="+mn-lt"/>
              </a:rPr>
              <a:t>,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and he </a:t>
            </a:r>
            <a:r>
              <a:rPr lang="en-US" i="1" baseline="30000" dirty="0">
                <a:latin typeface="+mn-lt"/>
                <a:hlinkClick r:id=""/>
              </a:rPr>
              <a:t>z</a:t>
            </a:r>
            <a:r>
              <a:rPr lang="en-US" dirty="0">
                <a:latin typeface="+mn-lt"/>
              </a:rPr>
              <a:t>﻿ponders﻿</a:t>
            </a:r>
            <a:r>
              <a:rPr lang="en-US" i="1" baseline="30000" dirty="0">
                <a:latin typeface="+mn-lt"/>
                <a:hlinkClick r:id=""/>
              </a:rPr>
              <a:t>6</a:t>
            </a:r>
            <a:r>
              <a:rPr lang="en-US" dirty="0">
                <a:latin typeface="+mn-lt"/>
              </a:rPr>
              <a:t> all his paths.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</a:t>
            </a:r>
            <a:r>
              <a:rPr lang="en-US" b="1" baseline="30000" dirty="0">
                <a:latin typeface="+mn-lt"/>
              </a:rPr>
              <a:t>22</a:t>
            </a:r>
            <a:r>
              <a:rPr lang="en-US" dirty="0">
                <a:latin typeface="+mn-lt"/>
              </a:rPr>
              <a:t>     The </a:t>
            </a:r>
            <a:r>
              <a:rPr lang="en-US" i="1" baseline="30000" dirty="0" err="1">
                <a:latin typeface="+mn-lt"/>
                <a:hlinkClick r:id=""/>
              </a:rPr>
              <a:t>a</a:t>
            </a:r>
            <a:r>
              <a:rPr lang="en-US" dirty="0" err="1">
                <a:latin typeface="+mn-lt"/>
              </a:rPr>
              <a:t>﻿iniquities</a:t>
            </a:r>
            <a:r>
              <a:rPr lang="en-US" dirty="0">
                <a:latin typeface="+mn-lt"/>
              </a:rPr>
              <a:t> of the wicked </a:t>
            </a:r>
            <a:r>
              <a:rPr lang="en-US" i="1" baseline="30000" dirty="0" err="1">
                <a:latin typeface="+mn-lt"/>
                <a:hlinkClick r:id=""/>
              </a:rPr>
              <a:t>b</a:t>
            </a:r>
            <a:r>
              <a:rPr lang="en-US" dirty="0" err="1">
                <a:latin typeface="+mn-lt"/>
              </a:rPr>
              <a:t>﻿ensnare</a:t>
            </a:r>
            <a:r>
              <a:rPr lang="en-US" dirty="0">
                <a:latin typeface="+mn-lt"/>
              </a:rPr>
              <a:t> him,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and he is held fast in the cords of his sin.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     </a:t>
            </a:r>
            <a:r>
              <a:rPr lang="en-US" b="1" baseline="30000" dirty="0">
                <a:latin typeface="+mn-lt"/>
              </a:rPr>
              <a:t>23</a:t>
            </a:r>
            <a:r>
              <a:rPr lang="en-US" dirty="0">
                <a:latin typeface="+mn-lt"/>
              </a:rPr>
              <a:t>     </a:t>
            </a:r>
            <a:r>
              <a:rPr lang="en-US" i="1" baseline="30000" dirty="0" err="1">
                <a:latin typeface="+mn-lt"/>
                <a:hlinkClick r:id=""/>
              </a:rPr>
              <a:t>c</a:t>
            </a:r>
            <a:r>
              <a:rPr lang="en-US" dirty="0" err="1">
                <a:latin typeface="+mn-lt"/>
              </a:rPr>
              <a:t>﻿He</a:t>
            </a:r>
            <a:r>
              <a:rPr lang="en-US" dirty="0">
                <a:latin typeface="+mn-lt"/>
              </a:rPr>
              <a:t> dies for lack of discipline, </a:t>
            </a:r>
          </a:p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dirty="0">
                <a:latin typeface="+mn-lt"/>
              </a:rPr>
              <a:t>and because of his great folly he is </a:t>
            </a:r>
            <a:r>
              <a:rPr lang="en-US" i="1" baseline="30000" dirty="0" err="1">
                <a:latin typeface="+mn-lt"/>
                <a:hlinkClick r:id=""/>
              </a:rPr>
              <a:t>d</a:t>
            </a:r>
            <a:r>
              <a:rPr lang="en-US" dirty="0" err="1">
                <a:latin typeface="+mn-lt"/>
              </a:rPr>
              <a:t>﻿led</a:t>
            </a:r>
            <a:r>
              <a:rPr lang="en-US" dirty="0">
                <a:latin typeface="+mn-lt"/>
              </a:rPr>
              <a:t> astray. </a:t>
            </a:r>
          </a:p>
        </p:txBody>
      </p:sp>
      <p:sp>
        <p:nvSpPr>
          <p:cNvPr id="5" name="Right Arrow 4"/>
          <p:cNvSpPr/>
          <p:nvPr/>
        </p:nvSpPr>
        <p:spPr>
          <a:xfrm flipH="1">
            <a:off x="4419600" y="1600200"/>
            <a:ext cx="1371600" cy="914400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Rectangle 5"/>
          <p:cNvSpPr/>
          <p:nvPr/>
        </p:nvSpPr>
        <p:spPr>
          <a:xfrm>
            <a:off x="5105400" y="2590800"/>
            <a:ext cx="3733800" cy="286232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3600" b="1" dirty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  <a:latin typeface="+mn-lt"/>
              </a:rPr>
              <a:t>Not talking about Atlanta trying to claim Chattanooga’s water supply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770" decel="1000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8" dur="770" decel="100000"/>
                                        <p:tgtEl>
                                          <p:spTgt spid="6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0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1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2" dur="77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3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376</Words>
  <Application>Microsoft Office PowerPoint</Application>
  <PresentationFormat>On-screen Show (4:3)</PresentationFormat>
  <Paragraphs>83</Paragraphs>
  <Slides>8</Slides>
  <Notes>7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12" baseType="lpstr">
      <vt:lpstr>Calibri</vt:lpstr>
      <vt:lpstr>Arial</vt:lpstr>
      <vt:lpstr>Wingdings</vt:lpstr>
      <vt:lpstr>Office Theme</vt:lpstr>
      <vt:lpstr>Song of Solomon</vt:lpstr>
      <vt:lpstr>“7 Deadly Sins”</vt:lpstr>
      <vt:lpstr>What do you think of SOS?</vt:lpstr>
      <vt:lpstr>Comparisons</vt:lpstr>
      <vt:lpstr>SOS: The Ring Structure</vt:lpstr>
      <vt:lpstr>Slide 6</vt:lpstr>
      <vt:lpstr>The Bible and Love</vt:lpstr>
      <vt:lpstr>Slide 8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Hiatts</dc:creator>
  <cp:lastModifiedBy>Matthew Hiatt</cp:lastModifiedBy>
  <cp:revision>6</cp:revision>
  <dcterms:created xsi:type="dcterms:W3CDTF">2008-05-28T03:34:08Z</dcterms:created>
  <dcterms:modified xsi:type="dcterms:W3CDTF">2008-05-28T18:41:36Z</dcterms:modified>
</cp:coreProperties>
</file>